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8"/>
  </p:notesMasterIdLst>
  <p:sldIdLst>
    <p:sldId id="274" r:id="rId3"/>
    <p:sldId id="276" r:id="rId4"/>
    <p:sldId id="277" r:id="rId5"/>
    <p:sldId id="340" r:id="rId6"/>
    <p:sldId id="343" r:id="rId7"/>
    <p:sldId id="344" r:id="rId8"/>
    <p:sldId id="345" r:id="rId9"/>
    <p:sldId id="279" r:id="rId10"/>
    <p:sldId id="346" r:id="rId11"/>
    <p:sldId id="347" r:id="rId12"/>
    <p:sldId id="348" r:id="rId13"/>
    <p:sldId id="349" r:id="rId14"/>
    <p:sldId id="350" r:id="rId15"/>
    <p:sldId id="351" r:id="rId16"/>
    <p:sldId id="280" r:id="rId17"/>
    <p:sldId id="352" r:id="rId18"/>
    <p:sldId id="353" r:id="rId19"/>
    <p:sldId id="358" r:id="rId20"/>
    <p:sldId id="354" r:id="rId21"/>
    <p:sldId id="357" r:id="rId22"/>
    <p:sldId id="355" r:id="rId23"/>
    <p:sldId id="281" r:id="rId24"/>
    <p:sldId id="356" r:id="rId25"/>
    <p:sldId id="359" r:id="rId26"/>
    <p:sldId id="273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2126"/>
    <a:srgbClr val="A5A5A5"/>
    <a:srgbClr val="44536A"/>
    <a:srgbClr val="EE7D31"/>
    <a:srgbClr val="C71B22"/>
    <a:srgbClr val="CF373D"/>
    <a:srgbClr val="D35056"/>
    <a:srgbClr val="DA696F"/>
    <a:srgbClr val="4683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23"/>
    <p:restoredTop sz="95768"/>
  </p:normalViewPr>
  <p:slideViewPr>
    <p:cSldViewPr snapToGrid="0" snapToObjects="1">
      <p:cViewPr varScale="1">
        <p:scale>
          <a:sx n="54" d="100"/>
          <a:sy n="54" d="100"/>
        </p:scale>
        <p:origin x="216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20E2A-8E67-DB4C-A614-7C0E93C4FE83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C4296F-2C64-F64A-B300-9B2F0E247A6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C4296F-2C64-F64A-B300-9B2F0E247A6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alphaModFix amt="18000"/>
          </a:blip>
          <a:srcRect b="4751"/>
          <a:stretch>
            <a:fillRect/>
          </a:stretch>
        </p:blipFill>
        <p:spPr>
          <a:xfrm>
            <a:off x="7359024" y="0"/>
            <a:ext cx="4721689" cy="68580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b="4751"/>
          <a:stretch>
            <a:fillRect/>
          </a:stretch>
        </p:blipFill>
        <p:spPr>
          <a:xfrm>
            <a:off x="7621355" y="-1"/>
            <a:ext cx="4721689" cy="6858001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49897" y="1270"/>
            <a:ext cx="9427729" cy="68551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198" y="1270"/>
            <a:ext cx="9427729" cy="6855155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74159" y="209762"/>
            <a:ext cx="2821028" cy="588991"/>
          </a:xfrm>
          <a:prstGeom prst="rect">
            <a:avLst/>
          </a:prstGeom>
        </p:spPr>
      </p:pic>
      <p:cxnSp>
        <p:nvCxnSpPr>
          <p:cNvPr id="13" name="直线连接符 12"/>
          <p:cNvCxnSpPr/>
          <p:nvPr userDrawn="1"/>
        </p:nvCxnSpPr>
        <p:spPr>
          <a:xfrm>
            <a:off x="-5715" y="901700"/>
            <a:ext cx="1220343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D7838-F962-A441-A46C-868079D09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79470C-3B8E-AD49-A7BC-7D2E68D8A6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r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image" Target="../media/image3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/>
          <a:srcRect b="408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54" y="84667"/>
            <a:ext cx="2821028" cy="588991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7628835" y="6150114"/>
            <a:ext cx="324612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rgbClr val="C22126"/>
                </a:solidFill>
                <a:latin typeface="Hiragino Sans GB W6" panose="020B0300000000000000" pitchFamily="34" charset="-128"/>
                <a:ea typeface="Hiragino Sans GB W6" panose="020B0300000000000000" pitchFamily="34" charset="-128"/>
              </a:rPr>
              <a:t>中期考核答辩</a:t>
            </a:r>
            <a:endParaRPr lang="zh-CN" altLang="en-US" sz="4000" b="1" dirty="0">
              <a:solidFill>
                <a:srgbClr val="C22126"/>
              </a:solidFill>
              <a:latin typeface="Hiragino Sans GB W6" panose="020B0300000000000000" pitchFamily="34" charset="-128"/>
              <a:ea typeface="Hiragino Sans GB W6" panose="020B0300000000000000" pitchFamily="34" charset="-128"/>
            </a:endParaRPr>
          </a:p>
        </p:txBody>
      </p:sp>
      <p:sp>
        <p:nvSpPr>
          <p:cNvPr id="22" name="文本占位符 34"/>
          <p:cNvSpPr txBox="1"/>
          <p:nvPr/>
        </p:nvSpPr>
        <p:spPr>
          <a:xfrm>
            <a:off x="6712986" y="5654444"/>
            <a:ext cx="5203567" cy="4950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solidFill>
                  <a:srgbClr val="C22126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答辩人：陈劲铧       指导师兄：张平路</a:t>
            </a:r>
            <a:endParaRPr lang="zh-CN" altLang="en-US" sz="2000" dirty="0">
              <a:solidFill>
                <a:srgbClr val="C22126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endParaRPr lang="zh-CN" altLang="en-US" dirty="0"/>
          </a:p>
        </p:txBody>
      </p:sp>
    </p:spTree>
  </p:cSld>
  <p:clrMapOvr>
    <a:masterClrMapping/>
  </p:clrMapOvr>
  <p:transition spd="slow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、缺失值处理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3" descr="展示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" y="1025525"/>
            <a:ext cx="4718685" cy="4283075"/>
          </a:xfrm>
          <a:prstGeom prst="rect">
            <a:avLst/>
          </a:prstGeom>
        </p:spPr>
      </p:pic>
      <p:sp>
        <p:nvSpPr>
          <p:cNvPr id="7" name="矩形 7"/>
          <p:cNvSpPr/>
          <p:nvPr/>
        </p:nvSpPr>
        <p:spPr>
          <a:xfrm>
            <a:off x="2557780" y="4001770"/>
            <a:ext cx="105156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文本框 3"/>
          <p:cNvSpPr txBox="1"/>
          <p:nvPr/>
        </p:nvSpPr>
        <p:spPr>
          <a:xfrm>
            <a:off x="4841875" y="1661160"/>
            <a:ext cx="56292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/>
              <a:t>第11项特征</a:t>
            </a:r>
            <a:r>
              <a:rPr lang="zh-CN" altLang="en-US" sz="2400" b="1">
                <a:solidFill>
                  <a:srgbClr val="FF0000"/>
                </a:solidFill>
              </a:rPr>
              <a:t>“age”</a:t>
            </a:r>
            <a:r>
              <a:rPr lang="zh-CN" altLang="en-US" sz="2400"/>
              <a:t>样本数缺失严重，但凭常识来讲，年龄这个特征十分重要，填充众数。</a:t>
            </a:r>
            <a:endParaRPr lang="zh-CN" altLang="en-US" sz="24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770" y="2860040"/>
            <a:ext cx="8284845" cy="11379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75" y="3997960"/>
            <a:ext cx="3113405" cy="2599055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0920" y="2067560"/>
            <a:ext cx="5651500" cy="468439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4295" y="1069975"/>
            <a:ext cx="73945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由于我们训练集数据很大，可以把那些缺少的object类型的删了，不会很影响后续操作的。</a:t>
            </a:r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8108315" y="2277110"/>
            <a:ext cx="3133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真实：多一事不如少一事</a:t>
            </a:r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、数据类型转化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" y="1025525"/>
            <a:ext cx="10800080" cy="25838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845165" y="1025525"/>
            <a:ext cx="459740" cy="26777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/>
              <a:t>冰山一角</a:t>
            </a:r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、异常值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" y="913765"/>
            <a:ext cx="8378190" cy="30226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648825" y="2022475"/>
            <a:ext cx="2078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看一看有没有太离谱的数据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" y="1707515"/>
            <a:ext cx="9603740" cy="3828415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、冗杂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值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" y="963295"/>
            <a:ext cx="9037320" cy="10363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" y="2131060"/>
            <a:ext cx="4907280" cy="41465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755005" y="2131060"/>
            <a:ext cx="39655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用热力图好好看看相关性，发现没那么深（该删的一开始看着就删了）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226810" y="4285615"/>
            <a:ext cx="42703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至于什么降维啊，数值对数化，下次一定</a:t>
            </a:r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7"/>
          <p:cNvSpPr txBox="1"/>
          <p:nvPr/>
        </p:nvSpPr>
        <p:spPr>
          <a:xfrm>
            <a:off x="1224280" y="2727960"/>
            <a:ext cx="9197340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</a:pPr>
            <a:r>
              <a:rPr kumimoji="1" lang="zh-CN" altLang="en-US" sz="4400" dirty="0">
                <a:solidFill>
                  <a:srgbClr val="C22126"/>
                </a:solidFill>
                <a:latin typeface="Hiragino Sans GB W6" panose="020B0300000000000000" pitchFamily="34" charset="-128"/>
                <a:ea typeface="Hiragino Sans GB W6" panose="020B0300000000000000" pitchFamily="34" charset="-128"/>
              </a:rPr>
              <a:t>三、尝试算法，模型优化，调整参数</a:t>
            </a:r>
            <a:endParaRPr kumimoji="1" lang="zh-CN" altLang="en-US" sz="4400" dirty="0">
              <a:solidFill>
                <a:srgbClr val="C22126"/>
              </a:solidFill>
              <a:latin typeface="Hiragino Sans GB W6" panose="020B0300000000000000" pitchFamily="34" charset="-128"/>
              <a:ea typeface="Hiragino Sans GB W6" panose="020B0300000000000000" pitchFamily="34" charset="-128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、线性回归算法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83245" y="1303020"/>
            <a:ext cx="31235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当时在想都</a:t>
            </a:r>
            <a:r>
              <a:rPr lang="en-US" altLang="zh-CN"/>
              <a:t>float</a:t>
            </a:r>
            <a:r>
              <a:rPr lang="zh-CN" altLang="en-US"/>
              <a:t>化了，应该还行，结果来看，也就还行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" y="913765"/>
            <a:ext cx="8138160" cy="5334000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、XGboost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" y="908050"/>
            <a:ext cx="9542780" cy="41490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670415" y="1597660"/>
            <a:ext cx="182562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XGboost</a:t>
            </a:r>
            <a:r>
              <a:rPr lang="zh-CN" altLang="en-US"/>
              <a:t>我目前只是调用了接口，暂时还没掌握它的全部原理，我以为这周大组或小组应该讲树方面的知识，所以暂时没去学。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87020" y="1025525"/>
            <a:ext cx="9117330" cy="52622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r>
              <a:rPr lang="zh-CN" altLang="en-US" sz="2800" b="1"/>
              <a:t>XGBoost原理粗略讲解</a:t>
            </a:r>
            <a:endParaRPr lang="zh-CN" altLang="en-US" sz="2800" b="1"/>
          </a:p>
          <a:p>
            <a:r>
              <a:rPr lang="zh-CN" altLang="en-US" sz="2800"/>
              <a:t>XGBoost底层实现了</a:t>
            </a:r>
            <a:r>
              <a:rPr lang="zh-CN" altLang="en-US" sz="2800">
                <a:solidFill>
                  <a:srgbClr val="FF0000"/>
                </a:solidFill>
              </a:rPr>
              <a:t>GBDT算法</a:t>
            </a:r>
            <a:r>
              <a:rPr lang="zh-CN" altLang="en-US" sz="2800"/>
              <a:t>，并对GBDT算法做了一系列优化：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对目标函数进行了泰勒展示的二阶展开，可以更加高效拟合误差。</a:t>
            </a:r>
            <a:endParaRPr lang="zh-CN" altLang="en-US" sz="2800"/>
          </a:p>
          <a:p>
            <a:r>
              <a:rPr lang="zh-CN" altLang="en-US" sz="2800"/>
              <a:t>提出了一种估计分裂点的算法加速CART树的构建过程，同时可以处理稀疏数据。</a:t>
            </a:r>
            <a:endParaRPr lang="zh-CN" altLang="en-US" sz="2800"/>
          </a:p>
          <a:p>
            <a:r>
              <a:rPr lang="zh-CN" altLang="en-US" sz="2800"/>
              <a:t>提出了一种树的并行策略加速迭代。</a:t>
            </a:r>
            <a:endParaRPr lang="zh-CN" altLang="en-US" sz="2800"/>
          </a:p>
          <a:p>
            <a:r>
              <a:rPr lang="zh-CN" altLang="en-US" sz="2800"/>
              <a:t>为模型的分布式算法进行了底层优化。</a:t>
            </a:r>
            <a:endParaRPr lang="zh-CN" altLang="en-US" sz="2800"/>
          </a:p>
          <a:p>
            <a:r>
              <a:rPr lang="zh-CN" altLang="en-US" sz="2800">
                <a:solidFill>
                  <a:srgbClr val="FF0000"/>
                </a:solidFill>
              </a:rPr>
              <a:t>XGBoost是基于CART树的集成模型，它的思想是串联多个决策树模型共同进行决策。</a:t>
            </a:r>
            <a:endParaRPr lang="zh-CN" altLang="en-US" sz="280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45" y="939165"/>
            <a:ext cx="8161020" cy="585216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5085" y="10795"/>
            <a:ext cx="1063053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XGboost调参（网格搜索）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460" y="1951355"/>
            <a:ext cx="10831195" cy="24276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818245" y="4467860"/>
            <a:ext cx="2677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再训练，再模拟</a:t>
            </a:r>
            <a:endParaRPr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、LightGBM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" y="928370"/>
            <a:ext cx="10033635" cy="47072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377055" y="560070"/>
            <a:ext cx="3489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加强版</a:t>
            </a:r>
            <a:r>
              <a:rPr lang="en-US" altLang="zh-CN"/>
              <a:t>XGboost</a:t>
            </a:r>
            <a:endParaRPr lang="en-US" altLang="zh-CN"/>
          </a:p>
        </p:txBody>
      </p:sp>
    </p:spTree>
  </p:cSld>
  <p:clrMapOvr>
    <a:masterClrMapping/>
  </p:clrMapOvr>
  <p:transition spd="slow">
    <p:push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211070" y="1909445"/>
            <a:ext cx="2342515" cy="33718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dist"/>
            <a:r>
              <a:rPr kumimoji="1" lang="en-US" altLang="zh-CN" sz="1600" dirty="0">
                <a:solidFill>
                  <a:schemeClr val="tx2"/>
                </a:solidFill>
                <a:latin typeface="Arial Narrow" panose="020B0606020202030204" pitchFamily="34" charset="0"/>
                <a:cs typeface="Arial Narrow" panose="020B0606020202030204" pitchFamily="34" charset="0"/>
              </a:rPr>
              <a:t>Analysis of the topic</a:t>
            </a:r>
            <a:endParaRPr kumimoji="1" lang="en-US" altLang="zh-CN" sz="1600" dirty="0">
              <a:solidFill>
                <a:schemeClr val="tx2"/>
              </a:solidFill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95195" y="3226435"/>
            <a:ext cx="2290445" cy="33718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zh-CN"/>
            </a:defPPr>
            <a:lvl1pPr algn="dist">
              <a:defRPr kumimoji="1" sz="1600">
                <a:solidFill>
                  <a:schemeClr val="tx2"/>
                </a:solidFill>
              </a:defRPr>
            </a:lvl1pPr>
          </a:lstStyle>
          <a:p>
            <a:r>
              <a:rPr lang="en-GB" altLang="zh-CN" dirty="0">
                <a:latin typeface="Arial Narrow" panose="020B0606020202030204" pitchFamily="34" charset="0"/>
                <a:cs typeface="Arial Narrow" panose="020B0606020202030204" pitchFamily="34" charset="0"/>
              </a:rPr>
              <a:t>data processing</a:t>
            </a:r>
            <a:endParaRPr lang="en-GB" altLang="zh-CN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95195" y="4582795"/>
            <a:ext cx="4979035" cy="33718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zh-CN"/>
            </a:defPPr>
            <a:lvl1pPr algn="dist">
              <a:defRPr kumimoji="1" sz="1600">
                <a:solidFill>
                  <a:schemeClr val="tx2"/>
                </a:solidFill>
              </a:defRPr>
            </a:lvl1pPr>
          </a:lstStyle>
          <a:p>
            <a:r>
              <a:rPr lang="en-US" altLang="en-GB" dirty="0">
                <a:latin typeface="Arial Narrow" panose="020B0606020202030204" pitchFamily="34" charset="0"/>
                <a:cs typeface="Arial Narrow" panose="020B0606020202030204" pitchFamily="34" charset="0"/>
              </a:rPr>
              <a:t>GOGOGOGOGOGOGOGOGOGOGOGOGGOGO</a:t>
            </a:r>
            <a:endParaRPr lang="en-US" altLang="en-GB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sp>
        <p:nvSpPr>
          <p:cNvPr id="12" name="文本占位符 27"/>
          <p:cNvSpPr txBox="1"/>
          <p:nvPr/>
        </p:nvSpPr>
        <p:spPr>
          <a:xfrm>
            <a:off x="1305597" y="1181681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solidFill>
                  <a:srgbClr val="C22126"/>
                </a:solidFill>
                <a:latin typeface="Hiragino Sans GB W6" panose="020B0300000000000000" pitchFamily="34" charset="-128"/>
                <a:ea typeface="Hiragino Sans GB W6" panose="020B0300000000000000" pitchFamily="34" charset="-128"/>
              </a:rPr>
              <a:t>一、解析题目</a:t>
            </a:r>
            <a:endParaRPr kumimoji="1" lang="zh-CN" altLang="en-US" dirty="0">
              <a:solidFill>
                <a:srgbClr val="C22126"/>
              </a:solidFill>
              <a:latin typeface="Hiragino Sans GB W6" panose="020B0300000000000000" pitchFamily="34" charset="-128"/>
              <a:ea typeface="Hiragino Sans GB W6" panose="020B0300000000000000" pitchFamily="34" charset="-128"/>
            </a:endParaRPr>
          </a:p>
        </p:txBody>
      </p:sp>
      <p:cxnSp>
        <p:nvCxnSpPr>
          <p:cNvPr id="13" name="直线连接符 12"/>
          <p:cNvCxnSpPr/>
          <p:nvPr/>
        </p:nvCxnSpPr>
        <p:spPr>
          <a:xfrm>
            <a:off x="1310852" y="1889706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占位符 27"/>
          <p:cNvSpPr txBox="1"/>
          <p:nvPr/>
        </p:nvSpPr>
        <p:spPr>
          <a:xfrm>
            <a:off x="1305597" y="2517604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solidFill>
                  <a:srgbClr val="C22126"/>
                </a:solidFill>
              </a:rPr>
              <a:t>二、数据处理</a:t>
            </a:r>
            <a:endParaRPr kumimoji="1" lang="zh-CN" altLang="en-US" dirty="0">
              <a:solidFill>
                <a:srgbClr val="C22126"/>
              </a:solidFill>
            </a:endParaRPr>
          </a:p>
        </p:txBody>
      </p:sp>
      <p:cxnSp>
        <p:nvCxnSpPr>
          <p:cNvPr id="16" name="直线连接符 15"/>
          <p:cNvCxnSpPr/>
          <p:nvPr/>
        </p:nvCxnSpPr>
        <p:spPr>
          <a:xfrm>
            <a:off x="1310852" y="3225630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占位符 27"/>
          <p:cNvSpPr txBox="1"/>
          <p:nvPr/>
        </p:nvSpPr>
        <p:spPr>
          <a:xfrm>
            <a:off x="1305560" y="3853815"/>
            <a:ext cx="787844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solidFill>
                  <a:srgbClr val="C22126"/>
                </a:solidFill>
              </a:rPr>
              <a:t>三、尝试算法，模型优化，调整参数</a:t>
            </a:r>
            <a:endParaRPr kumimoji="1" lang="zh-CN" altLang="en-US" dirty="0">
              <a:solidFill>
                <a:srgbClr val="C22126"/>
              </a:solidFill>
            </a:endParaRPr>
          </a:p>
        </p:txBody>
      </p:sp>
      <p:cxnSp>
        <p:nvCxnSpPr>
          <p:cNvPr id="19" name="直线连接符 18"/>
          <p:cNvCxnSpPr/>
          <p:nvPr/>
        </p:nvCxnSpPr>
        <p:spPr>
          <a:xfrm>
            <a:off x="1310852" y="4561554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占位符 27"/>
          <p:cNvSpPr txBox="1"/>
          <p:nvPr/>
        </p:nvSpPr>
        <p:spPr>
          <a:xfrm>
            <a:off x="1305597" y="5210839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solidFill>
                  <a:srgbClr val="C22126"/>
                </a:solidFill>
              </a:rPr>
              <a:t>四、导出结果，个人</a:t>
            </a:r>
            <a:r>
              <a:rPr kumimoji="1" lang="zh-CN" altLang="en-US" dirty="0">
                <a:solidFill>
                  <a:srgbClr val="C22126"/>
                </a:solidFill>
              </a:rPr>
              <a:t>总结</a:t>
            </a:r>
            <a:endParaRPr kumimoji="1" lang="zh-CN" altLang="en-US" dirty="0">
              <a:solidFill>
                <a:srgbClr val="C22126"/>
              </a:solidFill>
            </a:endParaRPr>
          </a:p>
        </p:txBody>
      </p:sp>
      <p:cxnSp>
        <p:nvCxnSpPr>
          <p:cNvPr id="22" name="直线连接符 21"/>
          <p:cNvCxnSpPr/>
          <p:nvPr/>
        </p:nvCxnSpPr>
        <p:spPr>
          <a:xfrm>
            <a:off x="1310852" y="5897478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3498114" y="375269"/>
            <a:ext cx="1165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solidFill>
                  <a:srgbClr val="C22126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目 录</a:t>
            </a:r>
            <a:endParaRPr kumimoji="1" lang="zh-CN" altLang="en-US" sz="3200" dirty="0">
              <a:solidFill>
                <a:srgbClr val="44536A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678940" y="5918835"/>
            <a:ext cx="5598160" cy="5835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zh-CN"/>
            </a:defPPr>
            <a:lvl1pPr algn="dist">
              <a:defRPr kumimoji="1" sz="1600">
                <a:solidFill>
                  <a:schemeClr val="tx2"/>
                </a:solidFill>
              </a:defRPr>
            </a:lvl1pPr>
          </a:lstStyle>
          <a:p>
            <a:r>
              <a:rPr lang="en-GB" altLang="zh-CN" dirty="0">
                <a:latin typeface="Arial Narrow" panose="020B0606020202030204" pitchFamily="34" charset="0"/>
                <a:cs typeface="Arial Narrow" panose="020B0606020202030204" pitchFamily="34" charset="0"/>
                <a:sym typeface="+mn-ea"/>
              </a:rPr>
              <a:t>Export result</a:t>
            </a:r>
            <a:r>
              <a:rPr lang="en-US" altLang="en-GB" dirty="0">
                <a:latin typeface="Arial Narrow" panose="020B0606020202030204" pitchFamily="34" charset="0"/>
                <a:cs typeface="Arial Narrow" panose="020B0606020202030204" pitchFamily="34" charset="0"/>
                <a:sym typeface="+mn-ea"/>
              </a:rPr>
              <a:t>s</a:t>
            </a:r>
            <a:r>
              <a:rPr lang="zh-CN" altLang="en-US" dirty="0">
                <a:latin typeface="Arial Narrow" panose="020B0606020202030204" pitchFamily="34" charset="0"/>
                <a:cs typeface="Arial Narrow" panose="020B0606020202030204" pitchFamily="34" charset="0"/>
                <a:sym typeface="+mn-ea"/>
              </a:rPr>
              <a:t>，</a:t>
            </a:r>
            <a:r>
              <a:rPr altLang="zh-CN" dirty="0">
                <a:latin typeface="Arial Narrow" panose="020B0606020202030204" pitchFamily="34" charset="0"/>
                <a:cs typeface="Arial Narrow" panose="020B0606020202030204" pitchFamily="34" charset="0"/>
              </a:rPr>
              <a:t>make a summary</a:t>
            </a:r>
            <a:endParaRPr altLang="zh-CN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endParaRPr altLang="zh-CN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 rot="18900000">
            <a:off x="2886796" y="467651"/>
            <a:ext cx="385711" cy="400009"/>
            <a:chOff x="1516284" y="0"/>
            <a:chExt cx="1036718" cy="1071442"/>
          </a:xfrm>
        </p:grpSpPr>
        <p:sp>
          <p:nvSpPr>
            <p:cNvPr id="23" name="矩形 22"/>
            <p:cNvSpPr/>
            <p:nvPr/>
          </p:nvSpPr>
          <p:spPr>
            <a:xfrm>
              <a:off x="1777500" y="295938"/>
              <a:ext cx="775502" cy="77550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BC1B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1516284" y="0"/>
              <a:ext cx="775504" cy="775504"/>
            </a:xfrm>
            <a:prstGeom prst="rect">
              <a:avLst/>
            </a:prstGeom>
            <a:solidFill>
              <a:srgbClr val="BC1B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push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1063053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LightGBM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调参（网格搜索）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" y="1025525"/>
            <a:ext cx="8244840" cy="53873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289925" y="1496060"/>
            <a:ext cx="39865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原理、代码结构与</a:t>
            </a:r>
            <a:r>
              <a:rPr lang="en-US" altLang="zh-CN"/>
              <a:t>XGboost</a:t>
            </a:r>
            <a:r>
              <a:rPr lang="zh-CN" altLang="en-US"/>
              <a:t>类似，在此不赘述了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604250" y="3890010"/>
            <a:ext cx="28092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有一说一，调参后准确率有</a:t>
            </a:r>
            <a:r>
              <a:rPr lang="en-US" altLang="zh-CN"/>
              <a:t>0.05</a:t>
            </a:r>
            <a:r>
              <a:rPr lang="zh-CN" altLang="en-US"/>
              <a:t>提高。还是很顶的。</a:t>
            </a:r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</a:t>
            </a:r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KNN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（乐色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）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7842"/>
          <a:stretch>
            <a:fillRect/>
          </a:stretch>
        </p:blipFill>
        <p:spPr>
          <a:xfrm>
            <a:off x="45085" y="1025525"/>
            <a:ext cx="8161020" cy="36937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06105" y="2967990"/>
            <a:ext cx="46570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修改了</a:t>
            </a:r>
            <a:r>
              <a:rPr lang="zh-CN" altLang="en-US"/>
              <a:t>好多次</a:t>
            </a:r>
            <a:r>
              <a:rPr lang="en-US" altLang="zh-CN"/>
              <a:t>K</a:t>
            </a:r>
            <a:r>
              <a:rPr lang="zh-CN" altLang="en-US"/>
              <a:t>值，没啥用。主要是咋们数据给的粗糙，我数据处理也很一般，而且还有就是数据不平衡</a:t>
            </a:r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占位符 27"/>
          <p:cNvSpPr txBox="1"/>
          <p:nvPr/>
        </p:nvSpPr>
        <p:spPr>
          <a:xfrm>
            <a:off x="3448685" y="3074670"/>
            <a:ext cx="6408420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</a:pPr>
            <a:r>
              <a:rPr kumimoji="1" lang="zh-CN" altLang="en-US" sz="4400" dirty="0">
                <a:solidFill>
                  <a:srgbClr val="C22126"/>
                </a:solidFill>
                <a:latin typeface="Hiragino Sans GB W6" panose="020B0300000000000000" pitchFamily="34" charset="-128"/>
                <a:ea typeface="Hiragino Sans GB W6" panose="020B0300000000000000" pitchFamily="34" charset="-128"/>
              </a:rPr>
              <a:t>四、导出结果，个人总结</a:t>
            </a:r>
            <a:endParaRPr kumimoji="1" lang="zh-CN" altLang="en-US" sz="4400" dirty="0">
              <a:solidFill>
                <a:srgbClr val="C22126"/>
              </a:solidFill>
              <a:latin typeface="Hiragino Sans GB W6" panose="020B0300000000000000" pitchFamily="34" charset="-128"/>
              <a:ea typeface="Hiragino Sans GB W6" panose="020B0300000000000000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920490" y="3782695"/>
            <a:ext cx="5598160" cy="5835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zh-CN"/>
            </a:defPPr>
            <a:lvl1pPr algn="dist">
              <a:defRPr kumimoji="1" sz="1600">
                <a:solidFill>
                  <a:schemeClr val="tx2"/>
                </a:solidFill>
              </a:defRPr>
            </a:lvl1pPr>
          </a:lstStyle>
          <a:p>
            <a:r>
              <a:rPr lang="en-GB" altLang="zh-CN" dirty="0">
                <a:latin typeface="Arial Narrow" panose="020B0606020202030204" pitchFamily="34" charset="0"/>
                <a:cs typeface="Arial Narrow" panose="020B0606020202030204" pitchFamily="34" charset="0"/>
                <a:sym typeface="+mn-ea"/>
              </a:rPr>
              <a:t>Export result</a:t>
            </a:r>
            <a:r>
              <a:rPr lang="en-US" altLang="en-GB" dirty="0">
                <a:latin typeface="Arial Narrow" panose="020B0606020202030204" pitchFamily="34" charset="0"/>
                <a:cs typeface="Arial Narrow" panose="020B0606020202030204" pitchFamily="34" charset="0"/>
                <a:sym typeface="+mn-ea"/>
              </a:rPr>
              <a:t>s</a:t>
            </a:r>
            <a:r>
              <a:rPr lang="zh-CN" altLang="en-US" dirty="0">
                <a:latin typeface="Arial Narrow" panose="020B0606020202030204" pitchFamily="34" charset="0"/>
                <a:cs typeface="Arial Narrow" panose="020B0606020202030204" pitchFamily="34" charset="0"/>
                <a:sym typeface="+mn-ea"/>
              </a:rPr>
              <a:t>，</a:t>
            </a:r>
            <a:r>
              <a:rPr altLang="zh-CN" dirty="0">
                <a:latin typeface="Arial Narrow" panose="020B0606020202030204" pitchFamily="34" charset="0"/>
                <a:cs typeface="Arial Narrow" panose="020B0606020202030204" pitchFamily="34" charset="0"/>
              </a:rPr>
              <a:t>make a summary</a:t>
            </a:r>
            <a:endParaRPr altLang="zh-CN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endParaRPr altLang="zh-CN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、导出数据，冲榜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6" name="图片 26" descr="d28b440ee07a907bc2c69db070ccb3d"/>
          <p:cNvPicPr>
            <a:picLocks noChangeAspect="1"/>
          </p:cNvPicPr>
          <p:nvPr/>
        </p:nvPicPr>
        <p:blipFill>
          <a:blip r:embed="rId1"/>
          <a:srcRect l="14919" b="5988"/>
          <a:stretch>
            <a:fillRect/>
          </a:stretch>
        </p:blipFill>
        <p:spPr>
          <a:xfrm>
            <a:off x="328295" y="1146175"/>
            <a:ext cx="7000240" cy="2233295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、个人总结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89025" y="1759585"/>
            <a:ext cx="90373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）我这边主要花时间精力在</a:t>
            </a:r>
            <a:r>
              <a:rPr lang="zh-CN" altLang="en-US"/>
              <a:t>处理数据。</a:t>
            </a:r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）由于没得找到标准答案，（我是猪，没有把</a:t>
            </a:r>
            <a:r>
              <a:rPr lang="en-US" altLang="zh-CN"/>
              <a:t>train</a:t>
            </a:r>
            <a:r>
              <a:rPr lang="zh-CN" altLang="en-US"/>
              <a:t>集分开当</a:t>
            </a:r>
            <a:r>
              <a:rPr lang="en-US" altLang="zh-CN"/>
              <a:t>test</a:t>
            </a:r>
            <a:r>
              <a:rPr lang="zh-CN" altLang="en-US"/>
              <a:t>用），所以算法模拟的时候只能靠榜单的分数自己脑补。。。</a:t>
            </a:r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）还有就是没有掌握好基础算法（决策树），会花时间补懂的。</a:t>
            </a:r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4</a:t>
            </a:r>
            <a:r>
              <a:rPr lang="zh-CN" altLang="en-US"/>
              <a:t>）时间有点急，学的东西太快了，可能以后会不扎实了</a:t>
            </a:r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 b="15904"/>
          <a:stretch>
            <a:fillRect/>
          </a:stretch>
        </p:blipFill>
        <p:spPr>
          <a:xfrm>
            <a:off x="0" y="-1"/>
            <a:ext cx="12192001" cy="685800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99" y="331077"/>
            <a:ext cx="3062006" cy="639305"/>
          </a:xfrm>
          <a:prstGeom prst="rect">
            <a:avLst/>
          </a:prstGeom>
          <a:effectLst>
            <a:glow rad="215900">
              <a:schemeClr val="bg1">
                <a:alpha val="5000"/>
              </a:schemeClr>
            </a:glo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01213"/>
            <a:ext cx="12192000" cy="220933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4822190"/>
            <a:ext cx="12192000" cy="2035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429070" y="5088124"/>
            <a:ext cx="733386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rgbClr val="C22126"/>
                </a:solidFill>
                <a:latin typeface="Hiragino Sans GB W6" panose="020B0300000000000000" pitchFamily="34" charset="-128"/>
                <a:ea typeface="Hiragino Sans GB W6" panose="020B0300000000000000" pitchFamily="34" charset="-128"/>
              </a:rPr>
              <a:t>感谢师兄</a:t>
            </a:r>
            <a:r>
              <a:rPr lang="zh-CN" altLang="en-US" sz="6000" b="1" dirty="0">
                <a:solidFill>
                  <a:srgbClr val="C22126"/>
                </a:solidFill>
                <a:latin typeface="Hiragino Sans GB W6" panose="020B0300000000000000" pitchFamily="34" charset="-128"/>
                <a:ea typeface="Hiragino Sans GB W6" panose="020B0300000000000000" pitchFamily="34" charset="-128"/>
              </a:rPr>
              <a:t>的悉心指导！</a:t>
            </a:r>
            <a:endParaRPr lang="zh-CN" altLang="en-US" sz="6000" b="1" dirty="0">
              <a:solidFill>
                <a:srgbClr val="C22126"/>
              </a:solidFill>
              <a:latin typeface="Hiragino Sans GB W6" panose="020B0300000000000000" pitchFamily="34" charset="-128"/>
              <a:ea typeface="Hiragino Sans GB W6" panose="020B0300000000000000" pitchFamily="34" charset="-128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94998" y="6192052"/>
            <a:ext cx="540200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zh-CN" sz="2800" b="1" dirty="0">
                <a:solidFill>
                  <a:srgbClr val="C22126"/>
                </a:solidFill>
                <a:latin typeface="Arial Black" panose="020B0A04020102020204" pitchFamily="34" charset="0"/>
                <a:ea typeface="Hiragino Sans GB W3" panose="020B0300000000000000" pitchFamily="34" charset="-128"/>
                <a:cs typeface="Arial Black" panose="020B0A04020102020204" pitchFamily="34" charset="0"/>
              </a:rPr>
              <a:t>Thanks</a:t>
            </a:r>
            <a:r>
              <a:rPr lang="zh-CN" altLang="en-US" sz="2800" b="1" dirty="0">
                <a:solidFill>
                  <a:srgbClr val="C22126"/>
                </a:solidFill>
                <a:latin typeface="Arial Black" panose="020B0A04020102020204" pitchFamily="34" charset="0"/>
                <a:ea typeface="Hiragino Sans GB W3" panose="020B0300000000000000" pitchFamily="34" charset="-128"/>
                <a:cs typeface="Arial Black" panose="020B0A04020102020204" pitchFamily="34" charset="0"/>
              </a:rPr>
              <a:t> </a:t>
            </a:r>
            <a:r>
              <a:rPr lang="en-GB" altLang="zh-CN" sz="2800" b="1" dirty="0">
                <a:solidFill>
                  <a:srgbClr val="C22126"/>
                </a:solidFill>
                <a:latin typeface="Arial Black" panose="020B0A04020102020204" pitchFamily="34" charset="0"/>
                <a:ea typeface="Hiragino Sans GB W3" panose="020B0300000000000000" pitchFamily="34" charset="-128"/>
                <a:cs typeface="Arial Black" panose="020B0A04020102020204" pitchFamily="34" charset="0"/>
              </a:rPr>
              <a:t>for your guidance </a:t>
            </a:r>
            <a:r>
              <a:rPr lang="zh-CN" altLang="en-US" sz="2800" b="1" dirty="0">
                <a:solidFill>
                  <a:srgbClr val="C22126"/>
                </a:solidFill>
                <a:latin typeface="Arial Black" panose="020B0A04020102020204" pitchFamily="34" charset="0"/>
                <a:ea typeface="Hiragino Sans GB W3" panose="020B0300000000000000" pitchFamily="34" charset="-128"/>
                <a:cs typeface="Arial Black" panose="020B0A04020102020204" pitchFamily="34" charset="0"/>
              </a:rPr>
              <a:t>！</a:t>
            </a:r>
            <a:endParaRPr lang="zh-CN" altLang="en-US" sz="2800" b="1" dirty="0">
              <a:solidFill>
                <a:srgbClr val="C22126"/>
              </a:solidFill>
              <a:latin typeface="Arial Black" panose="020B0A04020102020204" pitchFamily="34" charset="0"/>
              <a:ea typeface="Hiragino Sans GB W3" panose="020B0300000000000000" pitchFamily="34" charset="-128"/>
              <a:cs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27"/>
          <p:cNvSpPr txBox="1"/>
          <p:nvPr/>
        </p:nvSpPr>
        <p:spPr>
          <a:xfrm>
            <a:off x="3529888" y="2832186"/>
            <a:ext cx="5132223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4400" dirty="0">
                <a:solidFill>
                  <a:srgbClr val="C22126"/>
                </a:solidFill>
                <a:latin typeface="Hiragino Sans GB W6" panose="020B0300000000000000" pitchFamily="34" charset="-128"/>
                <a:ea typeface="Hiragino Sans GB W6" panose="020B0300000000000000" pitchFamily="34" charset="-128"/>
              </a:rPr>
              <a:t>一、</a:t>
            </a:r>
            <a:r>
              <a:rPr kumimoji="1" lang="zh-CN" altLang="en-US" sz="4400" dirty="0">
                <a:solidFill>
                  <a:srgbClr val="C22126"/>
                </a:solidFill>
                <a:latin typeface="Hiragino Sans GB W6" panose="020B0300000000000000" pitchFamily="34" charset="-128"/>
                <a:ea typeface="Hiragino Sans GB W6" panose="020B0300000000000000" pitchFamily="34" charset="-128"/>
                <a:sym typeface="+mn-ea"/>
              </a:rPr>
              <a:t>解析题目</a:t>
            </a:r>
            <a:endParaRPr kumimoji="1" lang="zh-CN" altLang="en-US" sz="4400" dirty="0">
              <a:solidFill>
                <a:srgbClr val="C22126"/>
              </a:solidFill>
              <a:latin typeface="Hiragino Sans GB W6" panose="020B0300000000000000" pitchFamily="34" charset="-128"/>
              <a:ea typeface="Hiragino Sans GB W6" panose="020B0300000000000000" pitchFamily="34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21914" y="3676170"/>
            <a:ext cx="5132222" cy="30670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dist"/>
            <a:r>
              <a:rPr kumimoji="1" lang="en-US" altLang="zh-CN" sz="1400" dirty="0">
                <a:solidFill>
                  <a:schemeClr val="tx2"/>
                </a:solidFill>
                <a:latin typeface="Arial Narrow" panose="020B0606020202030204" pitchFamily="34" charset="0"/>
                <a:cs typeface="Arial Narrow" panose="020B0606020202030204" pitchFamily="34" charset="0"/>
                <a:sym typeface="+mn-ea"/>
              </a:rPr>
              <a:t>Analysis of the topic</a:t>
            </a:r>
            <a:endParaRPr kumimoji="1" lang="zh-CN" altLang="en-US" sz="1400" dirty="0">
              <a:solidFill>
                <a:schemeClr val="tx2"/>
              </a:solidFill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06425" y="1257300"/>
            <a:ext cx="8920480" cy="3138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您的客户是一家跨国金融公司，向消费者提供多种产品。尽管主要的贡献来自线下分销渠道，但是有多个渠道可以为消费者提供这些产品。离线渠道通过其代理商网络向消费者出售金融产品，并且根据政府规定，这些代理商必须获得销售金融产品的认证。针对不同类别的金融产品，有多种认证计划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由于这个离线渠道对公司的总销售额贡献很大，因此公司着重于招聘并认证他们以建立大型代理商网络。在这里，主要的挑战是培训他们获得销售各种类型产品的认证。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在多个程序中，您将获得针对培训课程测试明智的学员绩效数据集。您的任务是</a:t>
            </a:r>
            <a:r>
              <a:rPr lang="zh-CN" altLang="en-US" b="1">
                <a:solidFill>
                  <a:srgbClr val="FF0000"/>
                </a:solidFill>
              </a:rPr>
              <a:t>根据人口统计信息和培训计划/测试详细信息来预测此类测试的性能。</a:t>
            </a:r>
            <a:r>
              <a:rPr lang="zh-CN" altLang="en-US"/>
              <a:t>通过找出</a:t>
            </a:r>
            <a:r>
              <a:rPr lang="zh-CN" altLang="en-US" b="1">
                <a:solidFill>
                  <a:srgbClr val="FF0000"/>
                </a:solidFill>
              </a:rPr>
              <a:t>最重要的因素</a:t>
            </a:r>
            <a:r>
              <a:rPr lang="zh-CN" altLang="en-US"/>
              <a:t>来提高受训者的参与度和表现，这将使您的客户加强其培训问题。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35" y="100965"/>
            <a:ext cx="446532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44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22126"/>
                </a:solidFill>
                <a:effectLst/>
              </a:rPr>
              <a:t>数据描述</a:t>
            </a:r>
            <a:endParaRPr lang="zh-CN" altLang="en-US" sz="4400" b="1">
              <a:ln w="22225">
                <a:solidFill>
                  <a:schemeClr val="accent2"/>
                </a:solidFill>
                <a:prstDash val="solid"/>
              </a:ln>
              <a:solidFill>
                <a:srgbClr val="C22126"/>
              </a:solidFill>
              <a:effectLst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456420" y="2007870"/>
            <a:ext cx="2631440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48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主线任务</a:t>
            </a:r>
            <a:endParaRPr lang="zh-CN" altLang="en-US" sz="48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9324975" y="2753995"/>
            <a:ext cx="801370" cy="770255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H="1" flipV="1">
            <a:off x="9324975" y="4070350"/>
            <a:ext cx="801370" cy="935355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9101455" y="4893945"/>
            <a:ext cx="38557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4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支线任务</a:t>
            </a:r>
            <a:endParaRPr lang="zh-CN" altLang="en-US" sz="7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" y="906780"/>
            <a:ext cx="1551305" cy="153225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01625" y="76835"/>
            <a:ext cx="8140700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4800" b="1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支线任务</a:t>
            </a:r>
            <a:r>
              <a:rPr lang="zh-CN" altLang="en-US" sz="48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：找到最重要的信息</a:t>
            </a:r>
            <a:endParaRPr lang="zh-CN" altLang="en-US" sz="48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66900" y="1252855"/>
            <a:ext cx="50107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怎么找嘛？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866900" y="1621155"/>
            <a:ext cx="37833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利用matplotlib可视化数据，摸索一下他们与通过率的关系呗</a:t>
            </a:r>
            <a:r>
              <a:rPr lang="en-US" altLang="zh-CN"/>
              <a:t>~</a:t>
            </a:r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2439035"/>
            <a:ext cx="3665220" cy="24155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rcRect t="1736" r="4848" b="3039"/>
          <a:stretch>
            <a:fillRect/>
          </a:stretch>
        </p:blipFill>
        <p:spPr>
          <a:xfrm>
            <a:off x="3910330" y="2555240"/>
            <a:ext cx="3576955" cy="22288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240" y="2439035"/>
            <a:ext cx="3596640" cy="246126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967730" y="1898015"/>
            <a:ext cx="47034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举几个比较明显的特征来瞧瞧</a:t>
            </a:r>
            <a:r>
              <a:rPr lang="en-US" altLang="zh-CN"/>
              <a:t>~ ~</a:t>
            </a:r>
            <a:endParaRPr lang="en-US" altLang="zh-CN"/>
          </a:p>
        </p:txBody>
      </p:sp>
      <p:sp>
        <p:nvSpPr>
          <p:cNvPr id="13" name="椭圆 12"/>
          <p:cNvSpPr/>
          <p:nvPr/>
        </p:nvSpPr>
        <p:spPr>
          <a:xfrm>
            <a:off x="3910330" y="1983105"/>
            <a:ext cx="3560445" cy="3327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901065" y="5408295"/>
            <a:ext cx="93351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>
                <a:solidFill>
                  <a:srgbClr val="FF0000"/>
                </a:solidFill>
              </a:rPr>
              <a:t>“</a:t>
            </a:r>
            <a:r>
              <a:rPr lang="zh-CN" altLang="en-US" b="1">
                <a:solidFill>
                  <a:srgbClr val="FF0000"/>
                </a:solidFill>
              </a:rPr>
              <a:t>trainee_engagement_rating</a:t>
            </a:r>
            <a:r>
              <a:rPr lang="en-US" altLang="zh-CN" b="1">
                <a:solidFill>
                  <a:srgbClr val="FF0000"/>
                </a:solidFill>
              </a:rPr>
              <a:t>”</a:t>
            </a:r>
            <a:r>
              <a:rPr lang="zh-CN" altLang="en-US"/>
              <a:t>学员参与度 这个</a:t>
            </a:r>
            <a:r>
              <a:rPr lang="zh-CN" altLang="en-US"/>
              <a:t>特征十分重要</a:t>
            </a:r>
            <a:endParaRPr lang="zh-CN" altLang="en-US"/>
          </a:p>
          <a:p>
            <a:r>
              <a:rPr lang="zh-CN" altLang="en-US"/>
              <a:t>参与度高的，通过率明显的高</a:t>
            </a:r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文本框 14"/>
          <p:cNvSpPr txBox="1"/>
          <p:nvPr/>
        </p:nvSpPr>
        <p:spPr>
          <a:xfrm>
            <a:off x="4445" y="927100"/>
            <a:ext cx="606488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/>
              <a:t>支线任务</a:t>
            </a:r>
            <a:r>
              <a:rPr lang="zh-CN" altLang="en-US" sz="3600"/>
              <a:t>做完了，</a:t>
            </a:r>
            <a:r>
              <a:rPr lang="zh-CN" altLang="en-US" sz="3600">
                <a:solidFill>
                  <a:srgbClr val="FF0000"/>
                </a:solidFill>
              </a:rPr>
              <a:t>奖励</a:t>
            </a:r>
            <a:r>
              <a:rPr lang="zh-CN" altLang="en-US" sz="3600"/>
              <a:t>呢？能否用这个最重要的特征来加强我们冲榜，提高准确率呢？</a:t>
            </a:r>
            <a:endParaRPr lang="zh-CN" altLang="en-US" sz="36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6900" y="927100"/>
            <a:ext cx="2835910" cy="30175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809750" y="3544570"/>
            <a:ext cx="40468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一、把其他不重要的特征删了，这样它就显得重要了</a:t>
            </a:r>
            <a:endParaRPr lang="zh-CN" altLang="en-US"/>
          </a:p>
          <a:p>
            <a:r>
              <a:rPr lang="zh-CN" altLang="en-US"/>
              <a:t>二、能否设置权重？（单纯联想的）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006090" y="4944745"/>
            <a:ext cx="4432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后面我们实现模拟时候再考虑考虑。</a:t>
            </a:r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-318770" y="119380"/>
            <a:ext cx="1020953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44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主线任务</a:t>
            </a:r>
            <a:r>
              <a:rPr lang="zh-CN" altLang="en-US" sz="44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</a:t>
            </a:r>
            <a:r>
              <a:rPr lang="zh-CN" altLang="en-US" sz="4400" b="1">
                <a:solidFill>
                  <a:schemeClr val="tx1"/>
                </a:solidFill>
                <a:sym typeface="+mn-ea"/>
              </a:rPr>
              <a:t>预测人员是否</a:t>
            </a:r>
            <a:r>
              <a:rPr lang="en-US" altLang="zh-CN" sz="4400" b="1">
                <a:solidFill>
                  <a:schemeClr val="tx1"/>
                </a:solidFill>
                <a:sym typeface="+mn-ea"/>
              </a:rPr>
              <a:t>pass</a:t>
            </a:r>
            <a:r>
              <a:rPr lang="zh-CN" altLang="en-US" sz="4400" b="1">
                <a:solidFill>
                  <a:schemeClr val="tx1"/>
                </a:solidFill>
                <a:sym typeface="+mn-ea"/>
              </a:rPr>
              <a:t>（冲榜）</a:t>
            </a:r>
            <a:endParaRPr lang="zh-CN" altLang="en-US" sz="4400" b="1">
              <a:solidFill>
                <a:schemeClr val="tx1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48815" y="2442845"/>
            <a:ext cx="1414145" cy="11569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594225" y="2560320"/>
            <a:ext cx="42906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等等，</a:t>
            </a:r>
            <a:r>
              <a:rPr lang="zh-CN" altLang="en-US" sz="3200" b="1"/>
              <a:t>磨刀不误砍柴功</a:t>
            </a:r>
            <a:r>
              <a:rPr lang="zh-CN" altLang="en-US" sz="3200"/>
              <a:t>，先把数据处理处理，观察观察</a:t>
            </a:r>
            <a:endParaRPr lang="zh-CN" altLang="en-US" sz="32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rcRect l="27147" t="17095" r="13413" b="16988"/>
          <a:stretch>
            <a:fillRect/>
          </a:stretch>
        </p:blipFill>
        <p:spPr>
          <a:xfrm>
            <a:off x="4375150" y="1861185"/>
            <a:ext cx="821690" cy="781050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27"/>
          <p:cNvSpPr txBox="1"/>
          <p:nvPr/>
        </p:nvSpPr>
        <p:spPr>
          <a:xfrm>
            <a:off x="3560780" y="2856900"/>
            <a:ext cx="5070439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4400" dirty="0">
                <a:solidFill>
                  <a:srgbClr val="C22126"/>
                </a:solidFill>
                <a:latin typeface="Hiragino Sans GB W6" panose="020B0300000000000000" pitchFamily="34" charset="-128"/>
                <a:ea typeface="Hiragino Sans GB W6" panose="020B0300000000000000" pitchFamily="34" charset="-128"/>
              </a:rPr>
              <a:t>二、</a:t>
            </a:r>
            <a:r>
              <a:rPr kumimoji="1" lang="zh-CN" altLang="en-US" sz="4400" dirty="0">
                <a:solidFill>
                  <a:srgbClr val="C22126"/>
                </a:solidFill>
                <a:sym typeface="+mn-ea"/>
              </a:rPr>
              <a:t>数据处理</a:t>
            </a:r>
            <a:endParaRPr kumimoji="1" lang="zh-CN" altLang="en-US" sz="4400" dirty="0">
              <a:solidFill>
                <a:srgbClr val="C22126"/>
              </a:solidFill>
              <a:latin typeface="Hiragino Sans GB W6" panose="020B0300000000000000" pitchFamily="34" charset="-128"/>
              <a:ea typeface="Hiragino Sans GB W6" panose="020B0300000000000000" pitchFamily="34" charset="-128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93895" y="3750945"/>
            <a:ext cx="3034030" cy="30670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dist"/>
            <a:r>
              <a:rPr lang="en-GB" altLang="zh-CN" sz="1400" dirty="0">
                <a:latin typeface="Arial Narrow" panose="020B0606020202030204" pitchFamily="34" charset="0"/>
                <a:cs typeface="Arial Narrow" panose="020B0606020202030204" pitchFamily="34" charset="0"/>
                <a:sym typeface="+mn-ea"/>
              </a:rPr>
              <a:t>data processing</a:t>
            </a:r>
            <a:endParaRPr kumimoji="1" lang="en-US" altLang="zh-CN" sz="1400" dirty="0">
              <a:solidFill>
                <a:schemeClr val="tx2"/>
              </a:solidFill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" name="直接连接符 4"/>
          <p:cNvCxnSpPr/>
          <p:nvPr/>
        </p:nvCxnSpPr>
        <p:spPr>
          <a:xfrm>
            <a:off x="9498330" y="4224655"/>
            <a:ext cx="154178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3005" y="883920"/>
            <a:ext cx="4196715" cy="442150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" y="972185"/>
            <a:ext cx="7487920" cy="44043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720" y="1219835"/>
            <a:ext cx="13002895" cy="410337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5085" y="10795"/>
            <a:ext cx="7821295" cy="10147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en-US" altLang="zh-CN" sz="6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CN" altLang="en-US" sz="6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、大体浏览</a:t>
            </a:r>
            <a:endParaRPr lang="zh-CN" altLang="en-US" sz="6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-106045" y="5634990"/>
            <a:ext cx="20294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有点包含关系的</a:t>
            </a:r>
            <a:r>
              <a:rPr lang="zh-CN" altLang="en-US"/>
              <a:t>，删了删了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730375" y="5358130"/>
            <a:ext cx="104648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/>
              <a:t>1</a:t>
            </a:r>
            <a:r>
              <a:rPr lang="zh-CN" altLang="en-US" b="1"/>
              <a:t>、</a:t>
            </a:r>
            <a:r>
              <a:rPr lang="zh-CN" altLang="en-US"/>
              <a:t>第0项特征“id_num”与第4项特征“test_id”和第7项特征“trainee_id ”基本一致，故将第4项特征“test_id”和第7项“trainee_id ”去除，不利用该数据。</a:t>
            </a:r>
            <a:endParaRPr lang="zh-CN" altLang="en-US"/>
          </a:p>
          <a:p>
            <a:r>
              <a:rPr lang="en-US" altLang="zh-CN" b="1"/>
              <a:t>2</a:t>
            </a:r>
            <a:r>
              <a:rPr lang="zh-CN" altLang="en-US" b="1"/>
              <a:t>、</a:t>
            </a:r>
            <a:r>
              <a:rPr lang="zh-CN" altLang="en-US"/>
              <a:t>第3项特征“program_id ”中包含第1项特征“program_type”，故讲第1项“program_type”去除，不利用该数据。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66775" y="1025525"/>
            <a:ext cx="1318895" cy="429768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58775" y="1202055"/>
            <a:ext cx="508000" cy="4120515"/>
          </a:xfrm>
          <a:prstGeom prst="rect">
            <a:avLst/>
          </a:prstGeom>
          <a:noFill/>
          <a:ln w="5715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265170" y="1184910"/>
            <a:ext cx="893445" cy="4120515"/>
          </a:xfrm>
          <a:prstGeom prst="rect">
            <a:avLst/>
          </a:prstGeom>
          <a:noFill/>
          <a:ln w="5715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004560" y="1202055"/>
            <a:ext cx="538480" cy="4120515"/>
          </a:xfrm>
          <a:prstGeom prst="rect">
            <a:avLst/>
          </a:prstGeom>
          <a:noFill/>
          <a:ln w="5715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1863</Words>
  <Application>WPS 演示</Application>
  <PresentationFormat>宽屏</PresentationFormat>
  <Paragraphs>150</Paragraphs>
  <Slides>25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1" baseType="lpstr">
      <vt:lpstr>Arial</vt:lpstr>
      <vt:lpstr>宋体</vt:lpstr>
      <vt:lpstr>Wingdings</vt:lpstr>
      <vt:lpstr>Hiragino Sans GB W6</vt:lpstr>
      <vt:lpstr>Hiragino Sans GB W3</vt:lpstr>
      <vt:lpstr>Arial Narrow</vt:lpstr>
      <vt:lpstr>黑体</vt:lpstr>
      <vt:lpstr>等线</vt:lpstr>
      <vt:lpstr>微软雅黑</vt:lpstr>
      <vt:lpstr>Arial Unicode MS</vt:lpstr>
      <vt:lpstr>等线 Light</vt:lpstr>
      <vt:lpstr>字魂35号-经典雅黑</vt:lpstr>
      <vt:lpstr>等线</vt:lpstr>
      <vt:lpstr>Arial Black</vt:lpstr>
      <vt:lpstr>微软雅黑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空</cp:lastModifiedBy>
  <cp:revision>140</cp:revision>
  <dcterms:created xsi:type="dcterms:W3CDTF">2020-04-17T05:12:00Z</dcterms:created>
  <dcterms:modified xsi:type="dcterms:W3CDTF">2021-04-16T15:50:11Z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2052-11.3.0.9236</vt:lpwstr>
  </property>
</Properties>
</file>

<file path=docProps/thumbnail.jpeg>
</file>